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9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17D1D-1AE7-F6BF-FF7B-C02D8A3B8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7424E-B14F-B895-2622-4803D3BB9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26265-6E29-E85A-620D-118BB526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0576-D50A-8870-98F3-7F148607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A4820-B782-E3C8-FFA6-47329336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3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AF9D-C212-86AE-9AEF-83C6F321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8F298-E53B-7E29-A61F-22320277F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A499D-890C-2731-C0A9-D3702DD0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01187-3B54-9DF2-0893-1C57F3B5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51F8-6FFA-F095-4BCB-BDBDB8CB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E7737-E7DB-A7AF-394C-57E6ACF18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37876-1180-197E-B041-4B10EF1BD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DFDAA-AEE0-D9A2-A5D5-FB25EA15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4589-05B6-38B6-8C91-49785B8D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0EFE-E9EA-1C00-EB77-032689D7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1344-6EAC-FA48-BA97-AF66EC3F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7F0F7-136A-0C80-F955-EAE7E9CB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0786-AAF5-EB07-7ED0-7F88E7AD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142A-F4FD-B8EC-8A41-D87D0A3E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9F1E-2885-82BF-2EAD-8AD8EF10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77FD-B1F9-F82D-9348-493C21BD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738E5-D818-A75B-2919-D1BAD771A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8E69-C5CD-C9C4-F4A5-737932FF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233E-4D7A-9F6A-6969-26EEBD42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7E8B-FD59-8B65-47D0-332CD0A9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6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05B9-337F-934F-443B-DDEA0C9D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394B-4C55-93A7-DD37-3F60D037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53F73-AAF8-BDCB-CDF6-8C4F9A30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A64DD-7960-F004-AFA1-838EEAA6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5F9C4-DC29-DEDC-AB02-42B9C073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7E3F9-5185-5B52-5932-EF38D2F8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D775-8ADF-700E-CE0B-A3166770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D794-727B-C351-F0AC-B73AC746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8ED38-A150-C7EF-DE54-A74CFBB9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41A99-4E11-E0E6-CE0D-2A974E627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46ADE-0387-06F6-C3AE-85ACDE145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F7CF8-73CC-A55A-FE0C-B8AC1B70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D9056-2967-B5DC-37C1-D10B34B8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FAA1F-920D-2C95-CCD6-D0752BC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9771-7DBC-E9C1-E1A2-C64921AB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FA900-3DAC-B286-7AAF-8B593ED4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85E31-3E71-8D2C-38AE-43F2BE7D3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ADF2A-3193-9DB3-BC2C-858E33BA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19D0D-41D9-381B-FB39-FA05A153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103DB-4AA1-4200-AA78-4B744830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FDB1E-463D-A643-70CA-F3BCA8BCC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0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4BE0-D8D9-00B2-3EE2-F8ECE67C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6C18-E520-4DE5-4025-84A54854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7C1FD-27FE-713A-42F4-7D23E6AC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6FE0C-44B4-A30B-6761-A35C5C73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01272-6BAA-F550-9366-BA21F949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4A1F0-76EA-2B5C-AB18-55496E42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D4DB-5484-68CB-8465-BB4396C6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93AD1-DD51-AE81-EB9B-A07F7050E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EF9BB-F618-6190-DE6F-A4FA49D34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506F6-1EEE-02F3-2A7A-7A183827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7F4CF-C744-B4F2-9488-5F6477465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46F59-F8B1-A85E-0F1A-213A6CED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736F0-D953-FCAC-9224-475B2E44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5CF12-2290-1391-5A85-F49F8AE4E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66E08-EA96-9DF0-0671-D4B45F94A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D51721-0B36-418A-AAD4-B28D6C552FFD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E4544-54EA-9236-FE2C-FAE180643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E24CB-58D5-0B3B-4FD8-6E953ADA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9C237D-2BF5-4B2F-8D61-76ECD320D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772E5-8593-EDAB-1595-C535A0C67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1582" y="-2880112"/>
            <a:ext cx="4035004" cy="5760223"/>
          </a:xfrm>
          <a:prstGeom prst="rect">
            <a:avLst/>
          </a:prstGeom>
        </p:spPr>
      </p:pic>
      <p:pic>
        <p:nvPicPr>
          <p:cNvPr id="8" name="Picture 7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4FE10C0C-B3C4-9B15-7A2D-E7A67E9B50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5338" y="4261259"/>
            <a:ext cx="3446734" cy="4920432"/>
          </a:xfrm>
          <a:prstGeom prst="rect">
            <a:avLst/>
          </a:prstGeom>
        </p:spPr>
      </p:pic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765B25BE-B2A7-DF74-E284-D5F82577092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38" y="5510309"/>
            <a:ext cx="990440" cy="8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3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98F210C2-0C80-720E-4E92-5155054D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5BB0C70-D21F-DDAA-135A-902041E2B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3" name="Picture 12" descr="Text, logo&#10;&#10;AI-generated content may be incorrect.">
            <a:extLst>
              <a:ext uri="{FF2B5EF4-FFF2-40B4-BE49-F238E27FC236}">
                <a16:creationId xmlns:a16="http://schemas.microsoft.com/office/drawing/2014/main" id="{5D8D57B4-9EF3-5C0D-D861-953945A5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B63CD-184F-A137-2478-10FE8CE69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14" y="0"/>
            <a:ext cx="8028492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E1E6FC-E929-3DAF-BEB2-BDFF884EB81B}"/>
              </a:ext>
            </a:extLst>
          </p:cNvPr>
          <p:cNvSpPr/>
          <p:nvPr/>
        </p:nvSpPr>
        <p:spPr>
          <a:xfrm>
            <a:off x="10831398" y="4194927"/>
            <a:ext cx="2375554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66FA4-BC52-44C4-A4D4-0A9EEF3C0CDF}"/>
              </a:ext>
            </a:extLst>
          </p:cNvPr>
          <p:cNvSpPr/>
          <p:nvPr/>
        </p:nvSpPr>
        <p:spPr>
          <a:xfrm>
            <a:off x="8255552" y="-325650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39029A-195D-47AF-B4FB-19BAD22A3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73751" y="-2204206"/>
            <a:ext cx="4419517" cy="6309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74E7BA-68BA-A4FB-EB60-C59B0507ED2D}"/>
              </a:ext>
            </a:extLst>
          </p:cNvPr>
          <p:cNvSpPr/>
          <p:nvPr/>
        </p:nvSpPr>
        <p:spPr>
          <a:xfrm>
            <a:off x="-1641776" y="4879516"/>
            <a:ext cx="4244390" cy="245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orange, outdoor object&#10;&#10;AI-generated content may be incorrect.">
            <a:extLst>
              <a:ext uri="{FF2B5EF4-FFF2-40B4-BE49-F238E27FC236}">
                <a16:creationId xmlns:a16="http://schemas.microsoft.com/office/drawing/2014/main" id="{5A19CF19-721F-B15C-5EED-8E97DE4C8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2009" y="2205452"/>
            <a:ext cx="4465629" cy="63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C6931-0C66-3434-8D4C-EF8F5EC5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31B7BE-8676-C596-9EBE-44F66BE22C55}"/>
              </a:ext>
            </a:extLst>
          </p:cNvPr>
          <p:cNvSpPr txBox="1"/>
          <p:nvPr/>
        </p:nvSpPr>
        <p:spPr>
          <a:xfrm>
            <a:off x="1480008" y="1919219"/>
            <a:ext cx="92854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ADelle"/>
              </a:rPr>
              <a:t>How To Qualify 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First-time homebuyers, or persons who have not owned a principal interest in a residence in the past 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Certain areas of the state, called “Target Areas” and Veterans are exempt from the “first-time homebuyer”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Households who are within the income guidelines for the county in which they purchase a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Must be a legal resident of the 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Credit score is based on servicer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No first-time homebuyer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Homebuyer education required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9E31C-72D4-FD6A-52F7-106E01280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JUST RATE">
            <a:extLst>
              <a:ext uri="{FF2B5EF4-FFF2-40B4-BE49-F238E27FC236}">
                <a16:creationId xmlns:a16="http://schemas.microsoft.com/office/drawing/2014/main" id="{AE583ABF-306E-47D6-4F5A-B098815E2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34" y="0"/>
            <a:ext cx="3094631" cy="20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4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BB9CA-CCF4-C270-BCC7-AC4AF8771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51685C0-57F3-E027-2FA5-E6643C792D0A}"/>
              </a:ext>
            </a:extLst>
          </p:cNvPr>
          <p:cNvSpPr txBox="1"/>
          <p:nvPr/>
        </p:nvSpPr>
        <p:spPr>
          <a:xfrm>
            <a:off x="1480008" y="2249164"/>
            <a:ext cx="928540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  <a:latin typeface="ADelle"/>
              </a:rPr>
              <a:t>Features</a:t>
            </a:r>
            <a:r>
              <a:rPr lang="en-US" sz="4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"/>
              </a:rPr>
              <a:t>MS Dept. of Education assistance will cover the amount of borrower funds needed to close on a home up to $6,000.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"/>
              </a:rPr>
              <a:t>Grant assistance is forgiven if the approved licensed teacher satisfies a required executed Loan Agreement.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"/>
              </a:rPr>
              <a:t>The Loan Agreement requires the applicant to be employed for a period of no less than three (3) years in a school district where a critical shortage of teachers exists.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"/>
              </a:rPr>
              <a:t>Homebuyer(s) must provide a minimum down payment from one’s own funds of 1% of the sales price and one month’s 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Delle"/>
              </a:rPr>
              <a:t>Reserves requirement may be gifted from a relative, but not the 1% down payment contribution. </a:t>
            </a:r>
          </a:p>
        </p:txBody>
      </p:sp>
      <p:pic>
        <p:nvPicPr>
          <p:cNvPr id="3" name="Content Placeholder 2" descr="HAT&#10;&#10;AI-generated content may be incorrect.">
            <a:extLst>
              <a:ext uri="{FF2B5EF4-FFF2-40B4-BE49-F238E27FC236}">
                <a16:creationId xmlns:a16="http://schemas.microsoft.com/office/drawing/2014/main" id="{992A877D-5D7F-2163-264F-AE2406E9A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02" y="0"/>
            <a:ext cx="2285092" cy="26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6A85-0642-CAB7-6E72-5ED89AA9D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28367E-CA20-A20B-76CA-85EA43A647BE}"/>
              </a:ext>
            </a:extLst>
          </p:cNvPr>
          <p:cNvSpPr txBox="1"/>
          <p:nvPr/>
        </p:nvSpPr>
        <p:spPr>
          <a:xfrm>
            <a:off x="1480008" y="2060624"/>
            <a:ext cx="92854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ADelle"/>
              </a:rPr>
              <a:t>How To Qualify 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Applicants who agree to render service as a teacher in the district for three years starting with the beginning of the school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Applicants meeting the credit eligibility requirements of FHA, VA, RD Guaranteed, Fannie Mae or Freddie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25 or 30-year fixed loan rate, unless using with another MHC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No income limits unless using with another MHC loan product (see other program guidelines)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May be combined with MHC’s Smart7, Easy8, Trusty10, or </a:t>
            </a:r>
            <a:r>
              <a:rPr lang="en-US" sz="2000" dirty="0" err="1">
                <a:latin typeface="ADelle"/>
              </a:rPr>
              <a:t>JustRate</a:t>
            </a:r>
            <a:r>
              <a:rPr lang="en-US" sz="2000" dirty="0">
                <a:latin typeface="ADelle"/>
              </a:rPr>
              <a:t> program</a:t>
            </a:r>
          </a:p>
        </p:txBody>
      </p:sp>
      <p:pic>
        <p:nvPicPr>
          <p:cNvPr id="2" name="Content Placeholder 2" descr="HAT&#10;&#10;AI-generated content may be incorrect.">
            <a:extLst>
              <a:ext uri="{FF2B5EF4-FFF2-40B4-BE49-F238E27FC236}">
                <a16:creationId xmlns:a16="http://schemas.microsoft.com/office/drawing/2014/main" id="{8F4FD8AD-93E1-036B-9281-E8B20F18D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02" y="0"/>
            <a:ext cx="2285092" cy="26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8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CA4B-5916-E579-D7B3-79101D5DC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Paint The Path to Homeownership: </a:t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en-US" b="1" dirty="0">
                <a:solidFill>
                  <a:schemeClr val="accent4"/>
                </a:solidFill>
              </a:rPr>
              <a:t>DPA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796AC-931A-0B02-822A-B7348E818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i="1" dirty="0">
                <a:solidFill>
                  <a:schemeClr val="accent3"/>
                </a:solidFill>
                <a:latin typeface="+mj-lt"/>
              </a:rPr>
              <a:t>Session Speakers</a:t>
            </a:r>
          </a:p>
          <a:p>
            <a:r>
              <a:rPr lang="en-US" b="1" i="1" dirty="0">
                <a:solidFill>
                  <a:schemeClr val="accent1"/>
                </a:solidFill>
                <a:latin typeface="ADelle"/>
              </a:rPr>
              <a:t>Deidre Smith, Vice President of Single Family</a:t>
            </a:r>
          </a:p>
          <a:p>
            <a:r>
              <a:rPr lang="en-US" b="1" i="1" dirty="0">
                <a:solidFill>
                  <a:schemeClr val="accent1"/>
                </a:solidFill>
                <a:latin typeface="ADelle"/>
              </a:rPr>
              <a:t>Peyton Mann, Marketing Education &amp; Outreach Officer</a:t>
            </a:r>
          </a:p>
        </p:txBody>
      </p:sp>
    </p:spTree>
    <p:extLst>
      <p:ext uri="{BB962C8B-B14F-4D97-AF65-F5344CB8AC3E}">
        <p14:creationId xmlns:p14="http://schemas.microsoft.com/office/powerpoint/2010/main" val="261035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MART7&#10;&#10;AI-generated content may be incorrect.">
            <a:extLst>
              <a:ext uri="{FF2B5EF4-FFF2-40B4-BE49-F238E27FC236}">
                <a16:creationId xmlns:a16="http://schemas.microsoft.com/office/drawing/2014/main" id="{6A9203CE-0A18-8B3B-5DAA-8923AEDC0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04" y="0"/>
            <a:ext cx="5343427" cy="2145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6EB29C-50A9-6A14-9602-C02D6C01BEEB}"/>
              </a:ext>
            </a:extLst>
          </p:cNvPr>
          <p:cNvSpPr txBox="1"/>
          <p:nvPr/>
        </p:nvSpPr>
        <p:spPr>
          <a:xfrm>
            <a:off x="1480008" y="1919219"/>
            <a:ext cx="92854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  <a:latin typeface="ADelle"/>
              </a:rPr>
              <a:t>Features</a:t>
            </a:r>
            <a:r>
              <a:rPr lang="en-US" sz="4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30-year fixed rate first mortgage (Rates subject to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FHA insured, VA, Rural Development, &amp; Fannie Mae/Freddie Mac Loans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No liquid asset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$7,000 with 0% interest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Principal due upon property sale, refinance, non-owner occupied, or loan 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Can be used towards down payment, closing costs, or pre-</a:t>
            </a:r>
            <a:r>
              <a:rPr lang="en-US" sz="2400" dirty="0" err="1">
                <a:latin typeface="ADelle"/>
              </a:rPr>
              <a:t>paids</a:t>
            </a:r>
            <a:endParaRPr lang="en-US" sz="2400" dirty="0">
              <a:latin typeface="ADel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Purchase price cannot exceed $398,310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03F90-5F62-D881-A695-EDB8C223C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MART7&#10;&#10;AI-generated content may be incorrect.">
            <a:extLst>
              <a:ext uri="{FF2B5EF4-FFF2-40B4-BE49-F238E27FC236}">
                <a16:creationId xmlns:a16="http://schemas.microsoft.com/office/drawing/2014/main" id="{361BC377-8EBA-90A3-B833-E8C6914F0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04" y="0"/>
            <a:ext cx="5343427" cy="21454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1163B0-D065-21F7-28F1-660592BE3014}"/>
              </a:ext>
            </a:extLst>
          </p:cNvPr>
          <p:cNvSpPr txBox="1"/>
          <p:nvPr/>
        </p:nvSpPr>
        <p:spPr>
          <a:xfrm>
            <a:off x="1480008" y="1919219"/>
            <a:ext cx="928540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ADelle"/>
              </a:rPr>
              <a:t>How To Qualify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Property must be owner-occupied &amp; principal residence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Household annual income cannot exceed $132,770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Must be a legal resident of the 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Credit score is based on servicer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No first-time homebuyer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Homebuyer education required</a:t>
            </a:r>
          </a:p>
        </p:txBody>
      </p:sp>
    </p:spTree>
    <p:extLst>
      <p:ext uri="{BB962C8B-B14F-4D97-AF65-F5344CB8AC3E}">
        <p14:creationId xmlns:p14="http://schemas.microsoft.com/office/powerpoint/2010/main" val="385132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48EC9-5F6D-1892-D8AA-700BA9A8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image depicts a green key icon with a house and a keyhole, suggesting the concept of easy access or a secure, simple solution.&#10;&#10;AI-generated content may be incorrect.">
            <a:extLst>
              <a:ext uri="{FF2B5EF4-FFF2-40B4-BE49-F238E27FC236}">
                <a16:creationId xmlns:a16="http://schemas.microsoft.com/office/drawing/2014/main" id="{8CBF9529-05BE-D29A-D5FB-D47D1204B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26" y="0"/>
            <a:ext cx="4847692" cy="267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E6A59-FEF5-D6EE-1DDE-C0CC46C67324}"/>
              </a:ext>
            </a:extLst>
          </p:cNvPr>
          <p:cNvSpPr txBox="1"/>
          <p:nvPr/>
        </p:nvSpPr>
        <p:spPr>
          <a:xfrm>
            <a:off x="1480008" y="1919219"/>
            <a:ext cx="92854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  <a:latin typeface="ADelle"/>
              </a:rPr>
              <a:t>Features</a:t>
            </a:r>
            <a:r>
              <a:rPr lang="en-US" sz="4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30-year fixed rate first mortgage (Rates subject to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FHA insured, VA, Rural Development, &amp; Fannie Mae/Freddie Mac Loans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No liquid asset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$8,000 with 0% interest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Principal due upon property sale, refinance, non-owner occupied, or loan 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Can be used towards down payment, closing costs, or pre-</a:t>
            </a:r>
            <a:r>
              <a:rPr lang="en-US" sz="2400" dirty="0" err="1">
                <a:latin typeface="ADelle"/>
              </a:rPr>
              <a:t>paids</a:t>
            </a:r>
            <a:endParaRPr lang="en-US" sz="2400" dirty="0">
              <a:latin typeface="ADel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Purchase price cannot exceed $398,310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8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CC1D1-82A8-7275-C758-0A0505B05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67F31D-221B-55B7-F23A-BA93F7EC136F}"/>
              </a:ext>
            </a:extLst>
          </p:cNvPr>
          <p:cNvSpPr txBox="1"/>
          <p:nvPr/>
        </p:nvSpPr>
        <p:spPr>
          <a:xfrm>
            <a:off x="1480008" y="1919219"/>
            <a:ext cx="92854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ADelle"/>
              </a:rPr>
              <a:t>How To Qualify 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First-time homebuyers, or persons who have not owned a principal interest in a residence in the past 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Certain areas of the state, called “Target Areas” and Veterans are exempt from the “first-time homebuyer”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Households who are within the income guidelines for the county in which they purchase a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Must be a legal resident of the 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Credit score is based on servicer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No first-time homebuyer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Homebuyer education required</a:t>
            </a:r>
          </a:p>
        </p:txBody>
      </p:sp>
      <p:pic>
        <p:nvPicPr>
          <p:cNvPr id="7" name="Picture 6" descr="The image depicts a green key icon with a house and a keyhole, suggesting the concept of easy access or a secure, simple solution.&#10;&#10;AI-generated content may be incorrect.">
            <a:extLst>
              <a:ext uri="{FF2B5EF4-FFF2-40B4-BE49-F238E27FC236}">
                <a16:creationId xmlns:a16="http://schemas.microsoft.com/office/drawing/2014/main" id="{29F7DA7C-530C-1EFE-DA14-AB124A120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26" y="0"/>
            <a:ext cx="4847692" cy="26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1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2DB56-AAC3-FF2C-8A11-7160ABAE7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CDE4B8D-C20A-D108-6FAB-41EEB40C98C9}"/>
              </a:ext>
            </a:extLst>
          </p:cNvPr>
          <p:cNvSpPr txBox="1"/>
          <p:nvPr/>
        </p:nvSpPr>
        <p:spPr>
          <a:xfrm>
            <a:off x="1480008" y="1919219"/>
            <a:ext cx="92854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  <a:latin typeface="ADelle"/>
              </a:rPr>
              <a:t>Features</a:t>
            </a:r>
            <a:r>
              <a:rPr lang="en-US" sz="4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30-year fixed rate first mortgage (Rates subject to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FHA insured, VA, Rural Development, &amp; Fannie Mae/Freddie Mac Loans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No liquid asset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$10,000 down payment as a 2</a:t>
            </a:r>
            <a:r>
              <a:rPr lang="en-US" sz="2400" baseline="30000" dirty="0">
                <a:latin typeface="ADelle"/>
              </a:rPr>
              <a:t>nd</a:t>
            </a:r>
            <a:r>
              <a:rPr lang="en-US" sz="2400" dirty="0">
                <a:latin typeface="ADelle"/>
              </a:rPr>
              <a:t> mortgage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2</a:t>
            </a:r>
            <a:r>
              <a:rPr lang="en-US" sz="2400" baseline="30000" dirty="0">
                <a:latin typeface="ADelle"/>
              </a:rPr>
              <a:t>nd</a:t>
            </a:r>
            <a:r>
              <a:rPr lang="en-US" sz="2400" dirty="0">
                <a:latin typeface="ADelle"/>
              </a:rPr>
              <a:t> mortgage has a 2% interest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15-year loan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Can be used towards down payment, closing costs, or pre-</a:t>
            </a:r>
            <a:r>
              <a:rPr lang="en-US" sz="2400" dirty="0" err="1">
                <a:latin typeface="ADelle"/>
              </a:rPr>
              <a:t>paids</a:t>
            </a:r>
            <a:endParaRPr lang="en-US" sz="2400" dirty="0">
              <a:latin typeface="ADelle"/>
            </a:endParaRPr>
          </a:p>
          <a:p>
            <a:endParaRPr lang="en-US" dirty="0"/>
          </a:p>
        </p:txBody>
      </p:sp>
      <p:pic>
        <p:nvPicPr>
          <p:cNvPr id="5" name="Content Placeholder 4" descr="TRUSTY10&#10;&#10;AI-generated content may be incorrect.">
            <a:extLst>
              <a:ext uri="{FF2B5EF4-FFF2-40B4-BE49-F238E27FC236}">
                <a16:creationId xmlns:a16="http://schemas.microsoft.com/office/drawing/2014/main" id="{97B0654C-0AEE-1C5E-0AFD-18FA698AE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65" y="168274"/>
            <a:ext cx="5547156" cy="17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4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EDB61-4509-4A03-5613-A484B7C13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0792AD0-9941-7F67-DE0A-65865D50C741}"/>
              </a:ext>
            </a:extLst>
          </p:cNvPr>
          <p:cNvSpPr txBox="1"/>
          <p:nvPr/>
        </p:nvSpPr>
        <p:spPr>
          <a:xfrm>
            <a:off x="1480008" y="1919219"/>
            <a:ext cx="92854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ADelle"/>
              </a:rPr>
              <a:t>How To Qualify </a:t>
            </a: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First-time homebuyers, or persons who have not owned a principal interest in a residence in the past 3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Certain areas of the state, called “Target Areas” and Veterans are exempt from the “first-time homebuyer”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Households who are within the income guidelines for the county in which they purchase a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Must be a legal resident of the 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Credit score is based on servicer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No first-time homebuyer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Delle"/>
              </a:rPr>
              <a:t>Homebuyer education required</a:t>
            </a:r>
          </a:p>
        </p:txBody>
      </p:sp>
      <p:pic>
        <p:nvPicPr>
          <p:cNvPr id="2" name="Content Placeholder 4" descr="TRUSTY10">
            <a:extLst>
              <a:ext uri="{FF2B5EF4-FFF2-40B4-BE49-F238E27FC236}">
                <a16:creationId xmlns:a16="http://schemas.microsoft.com/office/drawing/2014/main" id="{81C0A823-03D5-F638-118F-D6B3BF70A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65" y="168274"/>
            <a:ext cx="5547156" cy="17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4BA79-03ED-8736-A59F-6934B4BDA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3718E05-2B3E-3F46-5995-7DA3C33933E7}"/>
              </a:ext>
            </a:extLst>
          </p:cNvPr>
          <p:cNvSpPr txBox="1"/>
          <p:nvPr/>
        </p:nvSpPr>
        <p:spPr>
          <a:xfrm>
            <a:off x="1480008" y="2249164"/>
            <a:ext cx="92854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  <a:latin typeface="ADelle"/>
              </a:rPr>
              <a:t>Features</a:t>
            </a:r>
            <a:r>
              <a:rPr lang="en-US" sz="4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30-year fixed rate first mortgage (Rates subject to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FHA insured, VA, Rural Development, &amp; Fannie Mae/Freddie Mac Loans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No liquid asset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Delle"/>
              </a:rPr>
              <a:t>Receive a lower rate than any other MRB Programs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D2E7FA-E91B-F221-F0C9-5E688FE01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5" descr="JUST RATE&#10;&#10;AI-generated content may be incorrect.">
            <a:extLst>
              <a:ext uri="{FF2B5EF4-FFF2-40B4-BE49-F238E27FC236}">
                <a16:creationId xmlns:a16="http://schemas.microsoft.com/office/drawing/2014/main" id="{642A67AE-706E-A2D7-19AE-B45167938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03" y="0"/>
            <a:ext cx="3315694" cy="21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04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ference 2026">
      <a:dk1>
        <a:srgbClr val="1B2650"/>
      </a:dk1>
      <a:lt1>
        <a:sysClr val="window" lastClr="FFFFFF"/>
      </a:lt1>
      <a:dk2>
        <a:srgbClr val="1B2650"/>
      </a:dk2>
      <a:lt2>
        <a:srgbClr val="E8E8E8"/>
      </a:lt2>
      <a:accent1>
        <a:srgbClr val="0F4A81"/>
      </a:accent1>
      <a:accent2>
        <a:srgbClr val="FF620B"/>
      </a:accent2>
      <a:accent3>
        <a:srgbClr val="B4D9EC"/>
      </a:accent3>
      <a:accent4>
        <a:srgbClr val="178EBA"/>
      </a:accent4>
      <a:accent5>
        <a:srgbClr val="FF9906"/>
      </a:accent5>
      <a:accent6>
        <a:srgbClr val="F9C0C5"/>
      </a:accent6>
      <a:hlink>
        <a:srgbClr val="467886"/>
      </a:hlink>
      <a:folHlink>
        <a:srgbClr val="F03D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761</Words>
  <Application>Microsoft Office PowerPoint</Application>
  <PresentationFormat>Widescreen</PresentationFormat>
  <Paragraphs>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ADelle</vt:lpstr>
      <vt:lpstr>Arial</vt:lpstr>
      <vt:lpstr>Office Theme</vt:lpstr>
      <vt:lpstr>PowerPoint Presentation</vt:lpstr>
      <vt:lpstr>Paint The Path to Homeownership:  DPA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Sistrunk</dc:creator>
  <cp:lastModifiedBy>Peyton Mann</cp:lastModifiedBy>
  <cp:revision>3</cp:revision>
  <dcterms:created xsi:type="dcterms:W3CDTF">2026-02-19T14:00:21Z</dcterms:created>
  <dcterms:modified xsi:type="dcterms:W3CDTF">2026-04-17T20:12:30Z</dcterms:modified>
</cp:coreProperties>
</file>